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1" r:id="rId3"/>
    <p:sldId id="395" r:id="rId4"/>
    <p:sldId id="398" r:id="rId5"/>
    <p:sldId id="385" r:id="rId6"/>
    <p:sldId id="388" r:id="rId7"/>
    <p:sldId id="390" r:id="rId8"/>
    <p:sldId id="389" r:id="rId9"/>
    <p:sldId id="387" r:id="rId10"/>
    <p:sldId id="394" r:id="rId11"/>
    <p:sldId id="399" r:id="rId12"/>
    <p:sldId id="400" r:id="rId13"/>
    <p:sldId id="386" r:id="rId14"/>
    <p:sldId id="371" r:id="rId15"/>
    <p:sldId id="374" r:id="rId16"/>
    <p:sldId id="392" r:id="rId17"/>
    <p:sldId id="393" r:id="rId18"/>
    <p:sldId id="349" r:id="rId19"/>
    <p:sldId id="372" r:id="rId20"/>
    <p:sldId id="380" r:id="rId21"/>
    <p:sldId id="376" r:id="rId22"/>
    <p:sldId id="382" r:id="rId23"/>
    <p:sldId id="396" r:id="rId24"/>
    <p:sldId id="39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9" autoAdjust="0"/>
    <p:restoredTop sz="93869" autoAdjust="0"/>
  </p:normalViewPr>
  <p:slideViewPr>
    <p:cSldViewPr snapToGrid="0" snapToObjects="1">
      <p:cViewPr varScale="1">
        <p:scale>
          <a:sx n="82" d="100"/>
          <a:sy n="82" d="100"/>
        </p:scale>
        <p:origin x="-10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olko:Documents:_WORK:Easy%20Giving:_DARUJME:&#352;tatistiky:dary%20po%20mesiaco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6205915437041"/>
          <c:y val="0.0489949651812279"/>
          <c:w val="0.825602534977245"/>
          <c:h val="0.685847013443791"/>
        </c:manualLayout>
      </c:layout>
      <c:lineChart>
        <c:grouping val="stack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suma</c:v>
                </c:pt>
              </c:strCache>
            </c:strRef>
          </c:tx>
          <c:marker>
            <c:symbol val="circle"/>
            <c:size val="2"/>
          </c:marker>
          <c:cat>
            <c:numRef>
              <c:f>Sheet1!$A$4:$A$43</c:f>
              <c:numCache>
                <c:formatCode>mmm\-yy</c:formatCode>
                <c:ptCount val="40"/>
                <c:pt idx="0">
                  <c:v>41183.0</c:v>
                </c:pt>
                <c:pt idx="1">
                  <c:v>41214.0</c:v>
                </c:pt>
                <c:pt idx="2">
                  <c:v>41244.0</c:v>
                </c:pt>
                <c:pt idx="3">
                  <c:v>41275.0</c:v>
                </c:pt>
                <c:pt idx="4">
                  <c:v>41306.0</c:v>
                </c:pt>
                <c:pt idx="5">
                  <c:v>41334.0</c:v>
                </c:pt>
                <c:pt idx="6">
                  <c:v>41365.0</c:v>
                </c:pt>
                <c:pt idx="7">
                  <c:v>41395.0</c:v>
                </c:pt>
                <c:pt idx="8">
                  <c:v>41426.0</c:v>
                </c:pt>
                <c:pt idx="9">
                  <c:v>41456.0</c:v>
                </c:pt>
                <c:pt idx="10">
                  <c:v>41487.0</c:v>
                </c:pt>
                <c:pt idx="11">
                  <c:v>41518.0</c:v>
                </c:pt>
                <c:pt idx="12">
                  <c:v>41548.0</c:v>
                </c:pt>
                <c:pt idx="13">
                  <c:v>41579.0</c:v>
                </c:pt>
                <c:pt idx="14">
                  <c:v>41609.0</c:v>
                </c:pt>
                <c:pt idx="15">
                  <c:v>41640.0</c:v>
                </c:pt>
                <c:pt idx="16">
                  <c:v>41671.0</c:v>
                </c:pt>
                <c:pt idx="17">
                  <c:v>41699.0</c:v>
                </c:pt>
                <c:pt idx="18">
                  <c:v>41730.0</c:v>
                </c:pt>
                <c:pt idx="19">
                  <c:v>41760.0</c:v>
                </c:pt>
                <c:pt idx="20">
                  <c:v>41791.0</c:v>
                </c:pt>
                <c:pt idx="21">
                  <c:v>41821.0</c:v>
                </c:pt>
                <c:pt idx="22">
                  <c:v>41852.0</c:v>
                </c:pt>
                <c:pt idx="23">
                  <c:v>41883.0</c:v>
                </c:pt>
                <c:pt idx="24">
                  <c:v>41913.0</c:v>
                </c:pt>
                <c:pt idx="25">
                  <c:v>41944.0</c:v>
                </c:pt>
                <c:pt idx="26">
                  <c:v>41974.0</c:v>
                </c:pt>
                <c:pt idx="27">
                  <c:v>42005.0</c:v>
                </c:pt>
                <c:pt idx="28">
                  <c:v>42036.0</c:v>
                </c:pt>
                <c:pt idx="29">
                  <c:v>42064.0</c:v>
                </c:pt>
                <c:pt idx="30">
                  <c:v>42095.0</c:v>
                </c:pt>
                <c:pt idx="31">
                  <c:v>42125.0</c:v>
                </c:pt>
                <c:pt idx="32">
                  <c:v>42156.0</c:v>
                </c:pt>
                <c:pt idx="33">
                  <c:v>42186.0</c:v>
                </c:pt>
                <c:pt idx="34">
                  <c:v>42217.0</c:v>
                </c:pt>
                <c:pt idx="35">
                  <c:v>42248.0</c:v>
                </c:pt>
                <c:pt idx="36">
                  <c:v>42278.0</c:v>
                </c:pt>
                <c:pt idx="37">
                  <c:v>42309.0</c:v>
                </c:pt>
                <c:pt idx="38">
                  <c:v>42339.0</c:v>
                </c:pt>
                <c:pt idx="39">
                  <c:v>42370.0</c:v>
                </c:pt>
              </c:numCache>
            </c:numRef>
          </c:cat>
          <c:val>
            <c:numRef>
              <c:f>Sheet1!$J$4:$J$43</c:f>
              <c:numCache>
                <c:formatCode>#\ ##0\ "€"</c:formatCode>
                <c:ptCount val="40"/>
                <c:pt idx="0">
                  <c:v>1709.11</c:v>
                </c:pt>
                <c:pt idx="1">
                  <c:v>3054.42</c:v>
                </c:pt>
                <c:pt idx="2">
                  <c:v>4800.500000000001</c:v>
                </c:pt>
                <c:pt idx="3">
                  <c:v>1250.92</c:v>
                </c:pt>
                <c:pt idx="4">
                  <c:v>2354.41</c:v>
                </c:pt>
                <c:pt idx="5">
                  <c:v>1819.349999999999</c:v>
                </c:pt>
                <c:pt idx="6">
                  <c:v>1558.530000000002</c:v>
                </c:pt>
                <c:pt idx="7">
                  <c:v>2085.529999999999</c:v>
                </c:pt>
                <c:pt idx="8">
                  <c:v>10036.74</c:v>
                </c:pt>
                <c:pt idx="9">
                  <c:v>1005.540000000001</c:v>
                </c:pt>
                <c:pt idx="10">
                  <c:v>1005.549999999999</c:v>
                </c:pt>
                <c:pt idx="11">
                  <c:v>2314.560000000005</c:v>
                </c:pt>
                <c:pt idx="12">
                  <c:v>5545.929999999993</c:v>
                </c:pt>
                <c:pt idx="13">
                  <c:v>5866.560000000005</c:v>
                </c:pt>
                <c:pt idx="14">
                  <c:v>11221.82</c:v>
                </c:pt>
                <c:pt idx="15">
                  <c:v>16449.63</c:v>
                </c:pt>
                <c:pt idx="16">
                  <c:v>8182.0</c:v>
                </c:pt>
                <c:pt idx="17">
                  <c:v>7836.929999999993</c:v>
                </c:pt>
                <c:pt idx="18">
                  <c:v>10466.39</c:v>
                </c:pt>
                <c:pt idx="19">
                  <c:v>13577.75999999999</c:v>
                </c:pt>
                <c:pt idx="20">
                  <c:v>9687.430000000007</c:v>
                </c:pt>
                <c:pt idx="21">
                  <c:v>6592.179999999993</c:v>
                </c:pt>
                <c:pt idx="22">
                  <c:v>14492.68000000001</c:v>
                </c:pt>
                <c:pt idx="23">
                  <c:v>16366.69</c:v>
                </c:pt>
                <c:pt idx="24">
                  <c:v>14375.54000000001</c:v>
                </c:pt>
                <c:pt idx="25">
                  <c:v>15255.06999999998</c:v>
                </c:pt>
                <c:pt idx="26">
                  <c:v>37724.42000000001</c:v>
                </c:pt>
                <c:pt idx="27">
                  <c:v>14932.57999999999</c:v>
                </c:pt>
                <c:pt idx="28">
                  <c:v>15969.32000000001</c:v>
                </c:pt>
                <c:pt idx="29">
                  <c:v>26183.35000000001</c:v>
                </c:pt>
                <c:pt idx="30">
                  <c:v>22174.97999999998</c:v>
                </c:pt>
                <c:pt idx="31">
                  <c:v>20403.92999999999</c:v>
                </c:pt>
                <c:pt idx="32">
                  <c:v>21146.19</c:v>
                </c:pt>
                <c:pt idx="33">
                  <c:v>17175.29000000004</c:v>
                </c:pt>
                <c:pt idx="34">
                  <c:v>29885.95000000001</c:v>
                </c:pt>
                <c:pt idx="35">
                  <c:v>28180.20999999996</c:v>
                </c:pt>
                <c:pt idx="36">
                  <c:v>25635.57000000001</c:v>
                </c:pt>
                <c:pt idx="37">
                  <c:v>38251.57000000001</c:v>
                </c:pt>
                <c:pt idx="38">
                  <c:v>64691.18000000005</c:v>
                </c:pt>
                <c:pt idx="39">
                  <c:v>36696.30999999993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975656"/>
        <c:axId val="-2092300120"/>
      </c:lineChart>
      <c:lineChart>
        <c:grouping val="standard"/>
        <c:varyColors val="0"/>
        <c:ser>
          <c:idx val="1"/>
          <c:order val="1"/>
          <c:tx>
            <c:strRef>
              <c:f>Sheet1!$O$2</c:f>
              <c:strCache>
                <c:ptCount val="1"/>
                <c:pt idx="0">
                  <c:v>počet darov</c:v>
                </c:pt>
              </c:strCache>
            </c:strRef>
          </c:tx>
          <c:marker>
            <c:symbol val="square"/>
            <c:size val="2"/>
          </c:marker>
          <c:cat>
            <c:numRef>
              <c:f>Sheet1!$A$4:$A$43</c:f>
              <c:numCache>
                <c:formatCode>mmm\-yy</c:formatCode>
                <c:ptCount val="40"/>
                <c:pt idx="0">
                  <c:v>41183.0</c:v>
                </c:pt>
                <c:pt idx="1">
                  <c:v>41214.0</c:v>
                </c:pt>
                <c:pt idx="2">
                  <c:v>41244.0</c:v>
                </c:pt>
                <c:pt idx="3">
                  <c:v>41275.0</c:v>
                </c:pt>
                <c:pt idx="4">
                  <c:v>41306.0</c:v>
                </c:pt>
                <c:pt idx="5">
                  <c:v>41334.0</c:v>
                </c:pt>
                <c:pt idx="6">
                  <c:v>41365.0</c:v>
                </c:pt>
                <c:pt idx="7">
                  <c:v>41395.0</c:v>
                </c:pt>
                <c:pt idx="8">
                  <c:v>41426.0</c:v>
                </c:pt>
                <c:pt idx="9">
                  <c:v>41456.0</c:v>
                </c:pt>
                <c:pt idx="10">
                  <c:v>41487.0</c:v>
                </c:pt>
                <c:pt idx="11">
                  <c:v>41518.0</c:v>
                </c:pt>
                <c:pt idx="12">
                  <c:v>41548.0</c:v>
                </c:pt>
                <c:pt idx="13">
                  <c:v>41579.0</c:v>
                </c:pt>
                <c:pt idx="14">
                  <c:v>41609.0</c:v>
                </c:pt>
                <c:pt idx="15">
                  <c:v>41640.0</c:v>
                </c:pt>
                <c:pt idx="16">
                  <c:v>41671.0</c:v>
                </c:pt>
                <c:pt idx="17">
                  <c:v>41699.0</c:v>
                </c:pt>
                <c:pt idx="18">
                  <c:v>41730.0</c:v>
                </c:pt>
                <c:pt idx="19">
                  <c:v>41760.0</c:v>
                </c:pt>
                <c:pt idx="20">
                  <c:v>41791.0</c:v>
                </c:pt>
                <c:pt idx="21">
                  <c:v>41821.0</c:v>
                </c:pt>
                <c:pt idx="22">
                  <c:v>41852.0</c:v>
                </c:pt>
                <c:pt idx="23">
                  <c:v>41883.0</c:v>
                </c:pt>
                <c:pt idx="24">
                  <c:v>41913.0</c:v>
                </c:pt>
                <c:pt idx="25">
                  <c:v>41944.0</c:v>
                </c:pt>
                <c:pt idx="26">
                  <c:v>41974.0</c:v>
                </c:pt>
                <c:pt idx="27">
                  <c:v>42005.0</c:v>
                </c:pt>
                <c:pt idx="28">
                  <c:v>42036.0</c:v>
                </c:pt>
                <c:pt idx="29">
                  <c:v>42064.0</c:v>
                </c:pt>
                <c:pt idx="30">
                  <c:v>42095.0</c:v>
                </c:pt>
                <c:pt idx="31">
                  <c:v>42125.0</c:v>
                </c:pt>
                <c:pt idx="32">
                  <c:v>42156.0</c:v>
                </c:pt>
                <c:pt idx="33">
                  <c:v>42186.0</c:v>
                </c:pt>
                <c:pt idx="34">
                  <c:v>42217.0</c:v>
                </c:pt>
                <c:pt idx="35">
                  <c:v>42248.0</c:v>
                </c:pt>
                <c:pt idx="36">
                  <c:v>42278.0</c:v>
                </c:pt>
                <c:pt idx="37">
                  <c:v>42309.0</c:v>
                </c:pt>
                <c:pt idx="38">
                  <c:v>42339.0</c:v>
                </c:pt>
                <c:pt idx="39">
                  <c:v>42370.0</c:v>
                </c:pt>
              </c:numCache>
            </c:numRef>
          </c:cat>
          <c:val>
            <c:numRef>
              <c:f>Sheet1!$O$4:$O$43</c:f>
              <c:numCache>
                <c:formatCode>#,##0</c:formatCode>
                <c:ptCount val="40"/>
                <c:pt idx="0">
                  <c:v>67.0</c:v>
                </c:pt>
                <c:pt idx="1">
                  <c:v>160.0</c:v>
                </c:pt>
                <c:pt idx="2">
                  <c:v>352.0</c:v>
                </c:pt>
                <c:pt idx="3">
                  <c:v>85.0</c:v>
                </c:pt>
                <c:pt idx="4">
                  <c:v>73.0</c:v>
                </c:pt>
                <c:pt idx="5">
                  <c:v>58.0</c:v>
                </c:pt>
                <c:pt idx="6">
                  <c:v>85.0</c:v>
                </c:pt>
                <c:pt idx="7">
                  <c:v>159.0</c:v>
                </c:pt>
                <c:pt idx="8">
                  <c:v>436.0</c:v>
                </c:pt>
                <c:pt idx="9">
                  <c:v>91.0</c:v>
                </c:pt>
                <c:pt idx="10">
                  <c:v>83.0</c:v>
                </c:pt>
                <c:pt idx="11">
                  <c:v>111.0</c:v>
                </c:pt>
                <c:pt idx="12">
                  <c:v>192.0</c:v>
                </c:pt>
                <c:pt idx="13">
                  <c:v>311.0</c:v>
                </c:pt>
                <c:pt idx="14">
                  <c:v>343.0</c:v>
                </c:pt>
                <c:pt idx="15">
                  <c:v>536.0</c:v>
                </c:pt>
                <c:pt idx="16">
                  <c:v>313.0</c:v>
                </c:pt>
                <c:pt idx="17">
                  <c:v>386.0</c:v>
                </c:pt>
                <c:pt idx="18">
                  <c:v>470.0</c:v>
                </c:pt>
                <c:pt idx="19">
                  <c:v>509.0</c:v>
                </c:pt>
                <c:pt idx="20">
                  <c:v>449.0</c:v>
                </c:pt>
                <c:pt idx="21">
                  <c:v>372.0</c:v>
                </c:pt>
                <c:pt idx="22">
                  <c:v>694.0</c:v>
                </c:pt>
                <c:pt idx="23">
                  <c:v>836.0</c:v>
                </c:pt>
                <c:pt idx="24">
                  <c:v>958.0</c:v>
                </c:pt>
                <c:pt idx="25">
                  <c:v>864.0</c:v>
                </c:pt>
                <c:pt idx="26">
                  <c:v>1439.0</c:v>
                </c:pt>
                <c:pt idx="27">
                  <c:v>865.0</c:v>
                </c:pt>
                <c:pt idx="28">
                  <c:v>939.0</c:v>
                </c:pt>
                <c:pt idx="29">
                  <c:v>1290.0</c:v>
                </c:pt>
                <c:pt idx="30">
                  <c:v>1149.0</c:v>
                </c:pt>
                <c:pt idx="31">
                  <c:v>1197.0</c:v>
                </c:pt>
                <c:pt idx="32">
                  <c:v>1163.0</c:v>
                </c:pt>
                <c:pt idx="33">
                  <c:v>1181.0</c:v>
                </c:pt>
                <c:pt idx="34">
                  <c:v>1265.0</c:v>
                </c:pt>
                <c:pt idx="35">
                  <c:v>1468.0</c:v>
                </c:pt>
                <c:pt idx="36">
                  <c:v>1594.0</c:v>
                </c:pt>
                <c:pt idx="37">
                  <c:v>2181.0</c:v>
                </c:pt>
                <c:pt idx="38">
                  <c:v>2975.0</c:v>
                </c:pt>
                <c:pt idx="39">
                  <c:v>2292.0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Sheet1!$T$2</c:f>
              <c:strCache>
                <c:ptCount val="1"/>
                <c:pt idx="0">
                  <c:v>počet darcov</c:v>
                </c:pt>
              </c:strCache>
            </c:strRef>
          </c:tx>
          <c:marker>
            <c:symbol val="none"/>
          </c:marker>
          <c:cat>
            <c:numRef>
              <c:f>Sheet1!$A$4:$A$43</c:f>
              <c:numCache>
                <c:formatCode>mmm\-yy</c:formatCode>
                <c:ptCount val="40"/>
                <c:pt idx="0">
                  <c:v>41183.0</c:v>
                </c:pt>
                <c:pt idx="1">
                  <c:v>41214.0</c:v>
                </c:pt>
                <c:pt idx="2">
                  <c:v>41244.0</c:v>
                </c:pt>
                <c:pt idx="3">
                  <c:v>41275.0</c:v>
                </c:pt>
                <c:pt idx="4">
                  <c:v>41306.0</c:v>
                </c:pt>
                <c:pt idx="5">
                  <c:v>41334.0</c:v>
                </c:pt>
                <c:pt idx="6">
                  <c:v>41365.0</c:v>
                </c:pt>
                <c:pt idx="7">
                  <c:v>41395.0</c:v>
                </c:pt>
                <c:pt idx="8">
                  <c:v>41426.0</c:v>
                </c:pt>
                <c:pt idx="9">
                  <c:v>41456.0</c:v>
                </c:pt>
                <c:pt idx="10">
                  <c:v>41487.0</c:v>
                </c:pt>
                <c:pt idx="11">
                  <c:v>41518.0</c:v>
                </c:pt>
                <c:pt idx="12">
                  <c:v>41548.0</c:v>
                </c:pt>
                <c:pt idx="13">
                  <c:v>41579.0</c:v>
                </c:pt>
                <c:pt idx="14">
                  <c:v>41609.0</c:v>
                </c:pt>
                <c:pt idx="15">
                  <c:v>41640.0</c:v>
                </c:pt>
                <c:pt idx="16">
                  <c:v>41671.0</c:v>
                </c:pt>
                <c:pt idx="17">
                  <c:v>41699.0</c:v>
                </c:pt>
                <c:pt idx="18">
                  <c:v>41730.0</c:v>
                </c:pt>
                <c:pt idx="19">
                  <c:v>41760.0</c:v>
                </c:pt>
                <c:pt idx="20">
                  <c:v>41791.0</c:v>
                </c:pt>
                <c:pt idx="21">
                  <c:v>41821.0</c:v>
                </c:pt>
                <c:pt idx="22">
                  <c:v>41852.0</c:v>
                </c:pt>
                <c:pt idx="23">
                  <c:v>41883.0</c:v>
                </c:pt>
                <c:pt idx="24">
                  <c:v>41913.0</c:v>
                </c:pt>
                <c:pt idx="25">
                  <c:v>41944.0</c:v>
                </c:pt>
                <c:pt idx="26">
                  <c:v>41974.0</c:v>
                </c:pt>
                <c:pt idx="27">
                  <c:v>42005.0</c:v>
                </c:pt>
                <c:pt idx="28">
                  <c:v>42036.0</c:v>
                </c:pt>
                <c:pt idx="29">
                  <c:v>42064.0</c:v>
                </c:pt>
                <c:pt idx="30">
                  <c:v>42095.0</c:v>
                </c:pt>
                <c:pt idx="31">
                  <c:v>42125.0</c:v>
                </c:pt>
                <c:pt idx="32">
                  <c:v>42156.0</c:v>
                </c:pt>
                <c:pt idx="33">
                  <c:v>42186.0</c:v>
                </c:pt>
                <c:pt idx="34">
                  <c:v>42217.0</c:v>
                </c:pt>
                <c:pt idx="35">
                  <c:v>42248.0</c:v>
                </c:pt>
                <c:pt idx="36">
                  <c:v>42278.0</c:v>
                </c:pt>
                <c:pt idx="37">
                  <c:v>42309.0</c:v>
                </c:pt>
                <c:pt idx="38">
                  <c:v>42339.0</c:v>
                </c:pt>
                <c:pt idx="39">
                  <c:v>42370.0</c:v>
                </c:pt>
              </c:numCache>
            </c:numRef>
          </c:cat>
          <c:val>
            <c:numRef>
              <c:f>Sheet1!$T$4:$T$43</c:f>
              <c:numCache>
                <c:formatCode>#,##0</c:formatCode>
                <c:ptCount val="40"/>
                <c:pt idx="0">
                  <c:v>64.0</c:v>
                </c:pt>
                <c:pt idx="1">
                  <c:v>154.0</c:v>
                </c:pt>
                <c:pt idx="2">
                  <c:v>335.0</c:v>
                </c:pt>
                <c:pt idx="3">
                  <c:v>82.0</c:v>
                </c:pt>
                <c:pt idx="4">
                  <c:v>68.0</c:v>
                </c:pt>
                <c:pt idx="5">
                  <c:v>57.0</c:v>
                </c:pt>
                <c:pt idx="6">
                  <c:v>72.0</c:v>
                </c:pt>
                <c:pt idx="7">
                  <c:v>129.0</c:v>
                </c:pt>
                <c:pt idx="8">
                  <c:v>405.0</c:v>
                </c:pt>
                <c:pt idx="9">
                  <c:v>84.0</c:v>
                </c:pt>
                <c:pt idx="10">
                  <c:v>75.0</c:v>
                </c:pt>
                <c:pt idx="11">
                  <c:v>104.0</c:v>
                </c:pt>
                <c:pt idx="12">
                  <c:v>177.0</c:v>
                </c:pt>
                <c:pt idx="13">
                  <c:v>298.0</c:v>
                </c:pt>
                <c:pt idx="14">
                  <c:v>321.0</c:v>
                </c:pt>
                <c:pt idx="15">
                  <c:v>522.0</c:v>
                </c:pt>
                <c:pt idx="16">
                  <c:v>302.0</c:v>
                </c:pt>
                <c:pt idx="17">
                  <c:v>354.0</c:v>
                </c:pt>
                <c:pt idx="18">
                  <c:v>437.0</c:v>
                </c:pt>
                <c:pt idx="19">
                  <c:v>471.0</c:v>
                </c:pt>
                <c:pt idx="20">
                  <c:v>430.0</c:v>
                </c:pt>
                <c:pt idx="21">
                  <c:v>341.0</c:v>
                </c:pt>
                <c:pt idx="22">
                  <c:v>693.0</c:v>
                </c:pt>
                <c:pt idx="23">
                  <c:v>788.0</c:v>
                </c:pt>
                <c:pt idx="24">
                  <c:v>887.0</c:v>
                </c:pt>
                <c:pt idx="25">
                  <c:v>733.0</c:v>
                </c:pt>
                <c:pt idx="26">
                  <c:v>1262.0</c:v>
                </c:pt>
                <c:pt idx="27">
                  <c:v>800.0</c:v>
                </c:pt>
                <c:pt idx="28">
                  <c:v>864.0</c:v>
                </c:pt>
                <c:pt idx="29">
                  <c:v>1138.0</c:v>
                </c:pt>
                <c:pt idx="30">
                  <c:v>1049.0</c:v>
                </c:pt>
                <c:pt idx="31">
                  <c:v>1096.0</c:v>
                </c:pt>
                <c:pt idx="32">
                  <c:v>1049.0</c:v>
                </c:pt>
                <c:pt idx="33">
                  <c:v>1054.0</c:v>
                </c:pt>
                <c:pt idx="34">
                  <c:v>1161.0</c:v>
                </c:pt>
                <c:pt idx="35">
                  <c:v>1297.0</c:v>
                </c:pt>
                <c:pt idx="36">
                  <c:v>1416.0</c:v>
                </c:pt>
                <c:pt idx="37">
                  <c:v>2088.0</c:v>
                </c:pt>
                <c:pt idx="38">
                  <c:v>2447.0</c:v>
                </c:pt>
                <c:pt idx="39">
                  <c:v>2447.0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295288"/>
        <c:axId val="-2092298040"/>
      </c:lineChart>
      <c:dateAx>
        <c:axId val="-2092975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-2092300120"/>
        <c:crosses val="autoZero"/>
        <c:auto val="1"/>
        <c:lblOffset val="100"/>
        <c:baseTimeUnit val="months"/>
      </c:dateAx>
      <c:valAx>
        <c:axId val="-2092300120"/>
        <c:scaling>
          <c:orientation val="minMax"/>
        </c:scaling>
        <c:delete val="0"/>
        <c:axPos val="l"/>
        <c:majorGridlines/>
        <c:numFmt formatCode="#\ ##0\ &quot;€&quot;" sourceLinked="1"/>
        <c:majorTickMark val="out"/>
        <c:minorTickMark val="none"/>
        <c:tickLblPos val="nextTo"/>
        <c:crossAx val="-2092975656"/>
        <c:crosses val="autoZero"/>
        <c:crossBetween val="between"/>
      </c:valAx>
      <c:valAx>
        <c:axId val="-209229804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-2092295288"/>
        <c:crosses val="max"/>
        <c:crossBetween val="between"/>
      </c:valAx>
      <c:dateAx>
        <c:axId val="-20922952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2092298040"/>
        <c:crosses val="autoZero"/>
        <c:auto val="1"/>
        <c:lblOffset val="100"/>
        <c:baseTimeUnit val="months"/>
      </c:date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E3B9-7716-BD46-959B-9BAA02D3907B}" type="datetimeFigureOut">
              <a:rPr lang="en-US" smtClean="0"/>
              <a:t>1.4.16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CA04-E0DB-AF45-9212-8FC8E7F1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1.4.16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transparency.blog.sme.sk" TargetMode="External"/><Relationship Id="rId5" Type="http://schemas.openxmlformats.org/officeDocument/2006/relationships/image" Target="../media/image18.jpeg"/><Relationship Id="rId6" Type="http://schemas.openxmlformats.org/officeDocument/2006/relationships/hyperlink" Target="http://us2.forward-to-friend.com/forward/show?u=d05a22cc8dc69463fae783d38&amp;id=ff18015902" TargetMode="External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optujsivcelu.s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9" Type="http://schemas.openxmlformats.org/officeDocument/2006/relationships/image" Target="../media/image27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37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F copy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77" y="49316"/>
            <a:ext cx="1004803" cy="829893"/>
          </a:xfrm>
          <a:prstGeom prst="rect">
            <a:avLst/>
          </a:prstGeom>
          <a:noFill/>
        </p:spPr>
      </p:pic>
      <p:pic>
        <p:nvPicPr>
          <p:cNvPr id="6" name="Picture 5" descr="bigstock-Donate-Button-46360585-720x5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395" y="5023940"/>
            <a:ext cx="59435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</a:rPr>
              <a:t>Online </a:t>
            </a:r>
          </a:p>
          <a:p>
            <a:r>
              <a:rPr lang="en-US" sz="5400" dirty="0" smtClean="0">
                <a:solidFill>
                  <a:srgbClr val="800000"/>
                </a:solidFill>
              </a:rPr>
              <a:t>fundraising v </a:t>
            </a:r>
            <a:r>
              <a:rPr lang="en-US" sz="5400" dirty="0" err="1" smtClean="0">
                <a:solidFill>
                  <a:srgbClr val="800000"/>
                </a:solidFill>
              </a:rPr>
              <a:t>praxi</a:t>
            </a:r>
            <a:endParaRPr lang="en-US" sz="5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dporte projekt odkazprestarostu.sk vašim darom    www.odkazprestarostu.sk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9"/>
          <a:stretch/>
        </p:blipFill>
        <p:spPr>
          <a:xfrm>
            <a:off x="1798455" y="0"/>
            <a:ext cx="5547090" cy="6878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6831959" y="4275116"/>
            <a:ext cx="391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www.odkazprestarostu.sk</a:t>
            </a:r>
            <a:r>
              <a:rPr lang="en-US" dirty="0"/>
              <a:t>/</a:t>
            </a:r>
            <a:r>
              <a:rPr lang="en-US" dirty="0" err="1"/>
              <a:t>podporte-nas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́vod   Sav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3543" cy="6858000"/>
          </a:xfrm>
          <a:prstGeom prst="rect">
            <a:avLst/>
          </a:prstGeom>
        </p:spPr>
      </p:pic>
      <p:pic>
        <p:nvPicPr>
          <p:cNvPr id="5" name="Picture 4" descr="Savi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57" y="0"/>
            <a:ext cx="4363543" cy="6102398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rot="5400000">
            <a:off x="4024197" y="-777180"/>
            <a:ext cx="495637" cy="2421802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vio-dakovny em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65" y="3593577"/>
            <a:ext cx="3567425" cy="2881056"/>
          </a:xfrm>
          <a:prstGeom prst="rect">
            <a:avLst/>
          </a:prstGeom>
        </p:spPr>
      </p:pic>
      <p:pic>
        <p:nvPicPr>
          <p:cNvPr id="5" name="Picture 4" descr="12064323_10153644097209833_178762746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6" y="324367"/>
            <a:ext cx="3252576" cy="2994038"/>
          </a:xfrm>
          <a:prstGeom prst="rect">
            <a:avLst/>
          </a:prstGeom>
        </p:spPr>
      </p:pic>
      <p:pic>
        <p:nvPicPr>
          <p:cNvPr id="6" name="Picture 5" descr="savio-cardpay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3" y="268094"/>
            <a:ext cx="3771938" cy="30503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321281" y="1579935"/>
            <a:ext cx="1053215" cy="542134"/>
          </a:xfrm>
          <a:prstGeom prst="rightArrow">
            <a:avLst/>
          </a:prstGeom>
          <a:solidFill>
            <a:srgbClr val="C3D69B"/>
          </a:solidFill>
          <a:ln>
            <a:solidFill>
              <a:srgbClr val="D7E4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 rot="10800000">
            <a:off x="6040499" y="3593577"/>
            <a:ext cx="1332007" cy="1622763"/>
          </a:xfrm>
          <a:prstGeom prst="bentArrow">
            <a:avLst/>
          </a:prstGeom>
          <a:solidFill>
            <a:srgbClr val="C3D69B"/>
          </a:solidFill>
          <a:ln>
            <a:solidFill>
              <a:srgbClr val="D7E4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0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Použitie</a:t>
            </a:r>
            <a:r>
              <a:rPr lang="en-US" dirty="0" smtClean="0"/>
              <a:t> v </a:t>
            </a:r>
            <a:r>
              <a:rPr lang="en-US" dirty="0" err="1" smtClean="0"/>
              <a:t>praxi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9" name="Picture 8" descr="Adoptuj si včelu.jpe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9"/>
          <a:stretch/>
        </p:blipFill>
        <p:spPr>
          <a:xfrm>
            <a:off x="457200" y="1294543"/>
            <a:ext cx="2637550" cy="5582310"/>
          </a:xfrm>
          <a:prstGeom prst="rect">
            <a:avLst/>
          </a:prstGeom>
        </p:spPr>
      </p:pic>
      <p:pic>
        <p:nvPicPr>
          <p:cNvPr id="10" name="Picture 9" descr="Verejná nominácia na Infočin roka pre sudcu Harabina   Transparency International Slovensko  blog.sme.sk .jpe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21" y="1275690"/>
            <a:ext cx="2379110" cy="5582310"/>
          </a:xfrm>
          <a:prstGeom prst="rect">
            <a:avLst/>
          </a:prstGeom>
        </p:spPr>
      </p:pic>
      <p:pic>
        <p:nvPicPr>
          <p:cNvPr id="11" name="Picture 10" descr="Via Iuris - DIRECT MAIL_HARABIN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77" y="1275690"/>
            <a:ext cx="2584523" cy="5563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197" y="96625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www.adoptujsivcelu.sk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0720" y="95586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transparency.blog.sme.sk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02276" y="966259"/>
            <a:ext cx="2584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Newsletter Via </a:t>
            </a:r>
            <a:r>
              <a:rPr lang="en-US" dirty="0" err="1" smtClean="0"/>
              <a:t>Iuris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9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Základné</a:t>
            </a:r>
            <a:r>
              <a:rPr lang="en-US" dirty="0" smtClean="0"/>
              <a:t> </a:t>
            </a:r>
            <a:r>
              <a:rPr lang="en-US" dirty="0" err="1" smtClean="0"/>
              <a:t>princípy</a:t>
            </a:r>
            <a:r>
              <a:rPr lang="en-US" dirty="0" smtClean="0"/>
              <a:t> DARUJME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897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Služba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portál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Slúži</a:t>
            </a:r>
            <a:r>
              <a:rPr lang="en-US" dirty="0" smtClean="0"/>
              <a:t> </a:t>
            </a:r>
            <a:r>
              <a:rPr lang="en-US" dirty="0" err="1" smtClean="0"/>
              <a:t>iba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prijímanie</a:t>
            </a:r>
            <a:r>
              <a:rPr lang="en-US" dirty="0" smtClean="0"/>
              <a:t> </a:t>
            </a:r>
            <a:r>
              <a:rPr lang="en-US" dirty="0" err="1" smtClean="0"/>
              <a:t>darov</a:t>
            </a:r>
            <a:r>
              <a:rPr lang="en-US" dirty="0" smtClean="0"/>
              <a:t> (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predaj</a:t>
            </a:r>
            <a:r>
              <a:rPr lang="en-US" dirty="0" smtClean="0"/>
              <a:t> </a:t>
            </a:r>
            <a:r>
              <a:rPr lang="en-US" dirty="0" err="1" smtClean="0"/>
              <a:t>tovaru</a:t>
            </a:r>
            <a:r>
              <a:rPr lang="en-US" dirty="0" smtClean="0"/>
              <a:t>, </a:t>
            </a:r>
            <a:r>
              <a:rPr lang="en-US" dirty="0" err="1" smtClean="0"/>
              <a:t>lístkov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poplatky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semináre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Získate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, ale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kontaktné</a:t>
            </a:r>
            <a:r>
              <a:rPr lang="en-US" dirty="0" smtClean="0"/>
              <a:t> </a:t>
            </a:r>
            <a:r>
              <a:rPr lang="en-US" dirty="0" err="1" smtClean="0"/>
              <a:t>údaje</a:t>
            </a:r>
            <a:r>
              <a:rPr lang="en-US" dirty="0" smtClean="0"/>
              <a:t> </a:t>
            </a:r>
            <a:r>
              <a:rPr lang="en-US" dirty="0" err="1" smtClean="0"/>
              <a:t>darcu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Váš</a:t>
            </a:r>
            <a:r>
              <a:rPr lang="en-US" dirty="0" smtClean="0"/>
              <a:t> </a:t>
            </a:r>
            <a:r>
              <a:rPr lang="en-US" dirty="0" err="1" smtClean="0"/>
              <a:t>darca</a:t>
            </a:r>
            <a:r>
              <a:rPr lang="en-US" dirty="0" smtClean="0"/>
              <a:t> je </a:t>
            </a:r>
            <a:r>
              <a:rPr lang="en-US" dirty="0" err="1" smtClean="0"/>
              <a:t>iba</a:t>
            </a:r>
            <a:r>
              <a:rPr lang="en-US" dirty="0" smtClean="0"/>
              <a:t> VAŠIM </a:t>
            </a:r>
            <a:r>
              <a:rPr lang="en-US" dirty="0" err="1" smtClean="0"/>
              <a:t>darcom</a:t>
            </a:r>
            <a:r>
              <a:rPr lang="en-US" dirty="0" smtClean="0"/>
              <a:t> (DARUJME s </a:t>
            </a:r>
            <a:r>
              <a:rPr lang="en-US" dirty="0" err="1" smtClean="0"/>
              <a:t>darcami</a:t>
            </a:r>
            <a:r>
              <a:rPr lang="en-US" dirty="0" smtClean="0"/>
              <a:t> </a:t>
            </a:r>
            <a:r>
              <a:rPr lang="en-US" dirty="0" err="1" smtClean="0"/>
              <a:t>nekomunikuje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Možnosť</a:t>
            </a:r>
            <a:r>
              <a:rPr lang="en-US" dirty="0" smtClean="0"/>
              <a:t> </a:t>
            </a:r>
            <a:r>
              <a:rPr lang="en-US" dirty="0" err="1" smtClean="0"/>
              <a:t>prijímať</a:t>
            </a:r>
            <a:r>
              <a:rPr lang="en-US" dirty="0" smtClean="0"/>
              <a:t> </a:t>
            </a:r>
            <a:r>
              <a:rPr lang="en-US" dirty="0" err="1" smtClean="0"/>
              <a:t>jednorázové</a:t>
            </a:r>
            <a:r>
              <a:rPr lang="en-US" dirty="0" smtClean="0"/>
              <a:t>, ale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pravidelné</a:t>
            </a:r>
            <a:r>
              <a:rPr lang="en-US" dirty="0" smtClean="0"/>
              <a:t> </a:t>
            </a:r>
            <a:r>
              <a:rPr lang="en-US" dirty="0" err="1" smtClean="0"/>
              <a:t>dary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Prispôsobiteľnosť</a:t>
            </a:r>
            <a:r>
              <a:rPr lang="en-US" dirty="0" smtClean="0"/>
              <a:t> (layout, </a:t>
            </a:r>
            <a:r>
              <a:rPr lang="en-US" dirty="0" err="1" smtClean="0"/>
              <a:t>vlastné</a:t>
            </a:r>
            <a:r>
              <a:rPr lang="en-US" dirty="0" smtClean="0"/>
              <a:t> </a:t>
            </a:r>
            <a:r>
              <a:rPr lang="en-US" dirty="0" err="1" smtClean="0"/>
              <a:t>widgety</a:t>
            </a:r>
            <a:r>
              <a:rPr lang="en-US" dirty="0" smtClean="0"/>
              <a:t>, </a:t>
            </a:r>
            <a:r>
              <a:rPr lang="en-US" dirty="0" err="1" smtClean="0"/>
              <a:t>darovacie</a:t>
            </a:r>
            <a:r>
              <a:rPr lang="en-US" dirty="0" smtClean="0"/>
              <a:t> </a:t>
            </a:r>
            <a:r>
              <a:rPr lang="en-US" dirty="0" err="1" smtClean="0"/>
              <a:t>stránky</a:t>
            </a:r>
            <a:r>
              <a:rPr lang="en-US" dirty="0" smtClean="0"/>
              <a:t>, </a:t>
            </a:r>
            <a:r>
              <a:rPr lang="en-US" dirty="0" err="1" smtClean="0"/>
              <a:t>mobilné</a:t>
            </a:r>
            <a:r>
              <a:rPr lang="en-US" dirty="0" smtClean="0"/>
              <a:t> </a:t>
            </a:r>
            <a:r>
              <a:rPr lang="en-US" dirty="0" err="1" smtClean="0"/>
              <a:t>zobrazenie</a:t>
            </a:r>
            <a:r>
              <a:rPr lang="en-US" dirty="0" smtClean="0"/>
              <a:t>, </a:t>
            </a:r>
            <a:r>
              <a:rPr lang="en-US" dirty="0" err="1" smtClean="0"/>
              <a:t>zasielanie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</a:t>
            </a:r>
            <a:r>
              <a:rPr lang="en-US" dirty="0" err="1" smtClean="0"/>
              <a:t>cez</a:t>
            </a:r>
            <a:r>
              <a:rPr lang="en-US" dirty="0" smtClean="0"/>
              <a:t> URL…).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9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DARUJME </a:t>
            </a:r>
            <a:r>
              <a:rPr lang="en-US" dirty="0" err="1" smtClean="0"/>
              <a:t>ponúka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en-US" dirty="0" err="1" smtClean="0"/>
              <a:t>vlastných</a:t>
            </a:r>
            <a:r>
              <a:rPr lang="en-US" dirty="0" smtClean="0"/>
              <a:t> </a:t>
            </a:r>
            <a:r>
              <a:rPr lang="en-US" dirty="0" err="1" smtClean="0"/>
              <a:t>fundraisingových</a:t>
            </a:r>
            <a:r>
              <a:rPr lang="en-US" dirty="0" smtClean="0"/>
              <a:t> </a:t>
            </a:r>
            <a:r>
              <a:rPr lang="en-US" dirty="0" err="1" smtClean="0"/>
              <a:t>kampaní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 err="1" smtClean="0"/>
              <a:t>automatické</a:t>
            </a:r>
            <a:r>
              <a:rPr lang="en-US" dirty="0" smtClean="0"/>
              <a:t> </a:t>
            </a:r>
            <a:r>
              <a:rPr lang="en-US" dirty="0" err="1" smtClean="0"/>
              <a:t>personalizované</a:t>
            </a:r>
            <a:r>
              <a:rPr lang="en-US" dirty="0" smtClean="0"/>
              <a:t> </a:t>
            </a:r>
            <a:r>
              <a:rPr lang="en-US" dirty="0" err="1" smtClean="0"/>
              <a:t>poďakovanie</a:t>
            </a:r>
            <a:r>
              <a:rPr lang="en-US" dirty="0" smtClean="0"/>
              <a:t> </a:t>
            </a:r>
            <a:r>
              <a:rPr lang="en-US" dirty="0" err="1" smtClean="0"/>
              <a:t>darcovi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základnú</a:t>
            </a:r>
            <a:r>
              <a:rPr lang="en-US" dirty="0" smtClean="0"/>
              <a:t> </a:t>
            </a:r>
            <a:r>
              <a:rPr lang="en-US" dirty="0" err="1" smtClean="0"/>
              <a:t>databázu</a:t>
            </a:r>
            <a:r>
              <a:rPr lang="en-US" dirty="0" smtClean="0"/>
              <a:t> a </a:t>
            </a:r>
            <a:r>
              <a:rPr lang="en-US" dirty="0" err="1" smtClean="0"/>
              <a:t>selekciu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prepojenie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newsletter (</a:t>
            </a:r>
            <a:r>
              <a:rPr lang="en-US" dirty="0" err="1" smtClean="0"/>
              <a:t>MailChimp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jednoduché</a:t>
            </a:r>
            <a:r>
              <a:rPr lang="en-US" dirty="0" smtClean="0"/>
              <a:t> </a:t>
            </a:r>
            <a:r>
              <a:rPr lang="en-US" dirty="0" err="1" smtClean="0"/>
              <a:t>štatistiky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možnosť</a:t>
            </a:r>
            <a:r>
              <a:rPr lang="en-US" dirty="0" smtClean="0"/>
              <a:t> </a:t>
            </a:r>
            <a:r>
              <a:rPr lang="en-US" dirty="0" err="1" smtClean="0"/>
              <a:t>zvyšovania</a:t>
            </a:r>
            <a:r>
              <a:rPr lang="en-US" dirty="0" smtClean="0"/>
              <a:t> </a:t>
            </a:r>
            <a:r>
              <a:rPr lang="en-US" dirty="0" err="1" smtClean="0"/>
              <a:t>pravidelného</a:t>
            </a:r>
            <a:r>
              <a:rPr lang="en-US" dirty="0" smtClean="0"/>
              <a:t> </a:t>
            </a:r>
            <a:r>
              <a:rPr lang="en-US" dirty="0" err="1" smtClean="0"/>
              <a:t>daru</a:t>
            </a:r>
            <a:r>
              <a:rPr lang="en-US" dirty="0" smtClean="0"/>
              <a:t> </a:t>
            </a:r>
            <a:r>
              <a:rPr lang="en-US" dirty="0" err="1" smtClean="0"/>
              <a:t>kartou</a:t>
            </a:r>
            <a:r>
              <a:rPr lang="en-US" dirty="0" smtClean="0"/>
              <a:t>,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ďalšie</a:t>
            </a:r>
            <a:r>
              <a:rPr lang="en-US" dirty="0" smtClean="0"/>
              <a:t> </a:t>
            </a:r>
            <a:r>
              <a:rPr lang="en-US" dirty="0" err="1" smtClean="0"/>
              <a:t>drobné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väčšie</a:t>
            </a:r>
            <a:r>
              <a:rPr lang="en-US" dirty="0" smtClean="0"/>
              <a:t> “</a:t>
            </a:r>
            <a:r>
              <a:rPr lang="en-US" dirty="0" err="1" smtClean="0"/>
              <a:t>fičúri</a:t>
            </a:r>
            <a:r>
              <a:rPr lang="en-US" dirty="0" smtClean="0"/>
              <a:t>”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158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Prehľad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27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Štart</a:t>
            </a:r>
            <a:r>
              <a:rPr lang="en-US" sz="2400" dirty="0" smtClean="0"/>
              <a:t> </a:t>
            </a:r>
            <a:r>
              <a:rPr lang="en-US" sz="2400" dirty="0"/>
              <a:t>11/</a:t>
            </a:r>
            <a:r>
              <a:rPr lang="en-US" sz="2400" dirty="0" smtClean="0"/>
              <a:t>2012   |   </a:t>
            </a:r>
            <a:r>
              <a:rPr lang="en-US" sz="2400" dirty="0" err="1" smtClean="0"/>
              <a:t>Viac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130 </a:t>
            </a:r>
            <a:r>
              <a:rPr lang="en-US" sz="2400" dirty="0" err="1" smtClean="0"/>
              <a:t>organizácií</a:t>
            </a:r>
            <a:r>
              <a:rPr lang="en-US" sz="2400" dirty="0" smtClean="0"/>
              <a:t>   |  </a:t>
            </a:r>
            <a:r>
              <a:rPr lang="en-US" sz="2400" dirty="0" err="1" smtClean="0"/>
              <a:t>Zatiaľ</a:t>
            </a:r>
            <a:r>
              <a:rPr lang="en-US" sz="2400" dirty="0" smtClean="0"/>
              <a:t> </a:t>
            </a:r>
            <a:r>
              <a:rPr lang="en-US" sz="2400" dirty="0" smtClean="0"/>
              <a:t>800 </a:t>
            </a:r>
            <a:r>
              <a:rPr lang="en-US" sz="2400" dirty="0" smtClean="0"/>
              <a:t>000 </a:t>
            </a:r>
            <a:r>
              <a:rPr lang="en-US" sz="2400" dirty="0" err="1" smtClean="0"/>
              <a:t>eur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Chart 5" title="DARUJME.sk - výsledky za jednotlivé mesiac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04341"/>
              </p:ext>
            </p:extLst>
          </p:nvPr>
        </p:nvGraphicFramePr>
        <p:xfrm>
          <a:off x="262770" y="2146090"/>
          <a:ext cx="8424030" cy="458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780884" y="2350480"/>
            <a:ext cx="0" cy="31388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99748" y="2350480"/>
            <a:ext cx="0" cy="31388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5988" y="2350480"/>
            <a:ext cx="0" cy="31388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638" y="2350480"/>
            <a:ext cx="0" cy="31388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0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41" y="273009"/>
            <a:ext cx="1016000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88" y="5566882"/>
            <a:ext cx="10160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135" y="273009"/>
            <a:ext cx="10160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88" y="273009"/>
            <a:ext cx="10160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542" y="273009"/>
            <a:ext cx="10160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309" y="273009"/>
            <a:ext cx="1016000" cy="10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874" y="273009"/>
            <a:ext cx="10160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5838" y="273009"/>
            <a:ext cx="1016000" cy="10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1009" y="1591542"/>
            <a:ext cx="1016000" cy="10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5045" y="1591542"/>
            <a:ext cx="1016000" cy="10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2792" y="1591542"/>
            <a:ext cx="1016000" cy="10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7123" y="1591542"/>
            <a:ext cx="1016000" cy="10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8750" y="1591542"/>
            <a:ext cx="1016000" cy="10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3306" y="1591542"/>
            <a:ext cx="1016000" cy="101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4659" y="1591542"/>
            <a:ext cx="1016000" cy="101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008" y="2904462"/>
            <a:ext cx="1016000" cy="1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3306" y="2904462"/>
            <a:ext cx="1016000" cy="101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28312" y="2904462"/>
            <a:ext cx="1016000" cy="101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69050" y="2904462"/>
            <a:ext cx="1016000" cy="101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28904" y="2904462"/>
            <a:ext cx="1016000" cy="101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81157" y="2904462"/>
            <a:ext cx="1016000" cy="101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41009" y="2904462"/>
            <a:ext cx="1016000" cy="101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9488" y="4220800"/>
            <a:ext cx="1016000" cy="101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66953" y="4220800"/>
            <a:ext cx="1016000" cy="101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25982" y="4220800"/>
            <a:ext cx="1016000" cy="101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63533" y="4220800"/>
            <a:ext cx="1016000" cy="101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28904" y="4220800"/>
            <a:ext cx="1016000" cy="101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88758" y="4220800"/>
            <a:ext cx="1016000" cy="101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48610" y="4220800"/>
            <a:ext cx="1016000" cy="101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48610" y="5566882"/>
            <a:ext cx="1016000" cy="1016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88758" y="5566882"/>
            <a:ext cx="1016000" cy="10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328904" y="5566882"/>
            <a:ext cx="1016000" cy="101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69050" y="5566882"/>
            <a:ext cx="1016000" cy="10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09196" y="5566882"/>
            <a:ext cx="1016000" cy="101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549342" y="5566882"/>
            <a:ext cx="1016000" cy="1016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068134" y="5731927"/>
            <a:ext cx="1016859" cy="7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to </a:t>
            </a:r>
            <a:r>
              <a:rPr lang="en-US" dirty="0" err="1" smtClean="0"/>
              <a:t>funguje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67" y="1417638"/>
            <a:ext cx="7302720" cy="5188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140"/>
          <a:stretch/>
        </p:blipFill>
        <p:spPr>
          <a:xfrm>
            <a:off x="5074134" y="2660019"/>
            <a:ext cx="992666" cy="7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chodia</a:t>
            </a:r>
            <a:r>
              <a:rPr lang="en-US" dirty="0" smtClean="0"/>
              <a:t> </a:t>
            </a:r>
            <a:r>
              <a:rPr lang="en-US" dirty="0" err="1" smtClean="0"/>
              <a:t>peniaze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877"/>
            <a:ext cx="8229600" cy="24985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balíku</a:t>
            </a:r>
            <a:r>
              <a:rPr lang="en-US" dirty="0" smtClean="0"/>
              <a:t> </a:t>
            </a:r>
            <a:r>
              <a:rPr lang="en-US" dirty="0" err="1" smtClean="0"/>
              <a:t>prídu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dary</a:t>
            </a:r>
            <a:r>
              <a:rPr lang="en-US" dirty="0" smtClean="0"/>
              <a:t> </a:t>
            </a:r>
            <a:r>
              <a:rPr lang="en-US" dirty="0" err="1" smtClean="0"/>
              <a:t>získané</a:t>
            </a:r>
            <a:r>
              <a:rPr lang="en-US" dirty="0" smtClean="0"/>
              <a:t> </a:t>
            </a:r>
            <a:r>
              <a:rPr lang="en-US" dirty="0" err="1" smtClean="0"/>
              <a:t>cez</a:t>
            </a:r>
            <a:r>
              <a:rPr lang="en-US" dirty="0" smtClean="0"/>
              <a:t> DARUJME a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z </a:t>
            </a:r>
            <a:r>
              <a:rPr lang="en-US" dirty="0" err="1" smtClean="0"/>
              <a:t>hlavného</a:t>
            </a:r>
            <a:r>
              <a:rPr lang="en-US" dirty="0" smtClean="0"/>
              <a:t> </a:t>
            </a:r>
            <a:r>
              <a:rPr lang="en-US" dirty="0" err="1" smtClean="0"/>
              <a:t>profilu</a:t>
            </a:r>
            <a:r>
              <a:rPr lang="en-US" dirty="0" smtClean="0"/>
              <a:t> </a:t>
            </a:r>
            <a:r>
              <a:rPr lang="en-US" dirty="0" err="1" smtClean="0"/>
              <a:t>vašej</a:t>
            </a:r>
            <a:r>
              <a:rPr lang="en-US" dirty="0" smtClean="0"/>
              <a:t> </a:t>
            </a:r>
            <a:r>
              <a:rPr lang="en-US" dirty="0" err="1" smtClean="0"/>
              <a:t>organizácie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LL (</a:t>
            </a:r>
            <a:r>
              <a:rPr lang="en-US" dirty="0" err="1" smtClean="0"/>
              <a:t>tzn</a:t>
            </a:r>
            <a:r>
              <a:rPr lang="en-US" dirty="0" smtClean="0"/>
              <a:t>.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suma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Posielajú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iba</a:t>
            </a:r>
            <a:r>
              <a:rPr lang="en-US" dirty="0" smtClean="0"/>
              <a:t> </a:t>
            </a:r>
            <a:r>
              <a:rPr lang="en-US" dirty="0" err="1" smtClean="0"/>
              <a:t>peniaze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k </a:t>
            </a:r>
            <a:r>
              <a:rPr lang="en-US" dirty="0" err="1" smtClean="0"/>
              <a:t>tomu</a:t>
            </a:r>
            <a:r>
              <a:rPr lang="en-US" dirty="0" smtClean="0"/>
              <a:t> </a:t>
            </a:r>
            <a:r>
              <a:rPr lang="en-US" dirty="0" err="1" smtClean="0"/>
              <a:t>dňu</a:t>
            </a:r>
            <a:r>
              <a:rPr lang="en-US" dirty="0" smtClean="0"/>
              <a:t> </a:t>
            </a:r>
            <a:r>
              <a:rPr lang="en-US" dirty="0" err="1" smtClean="0"/>
              <a:t>reálne</a:t>
            </a:r>
            <a:r>
              <a:rPr lang="en-US" dirty="0" smtClean="0"/>
              <a:t> </a:t>
            </a:r>
            <a:r>
              <a:rPr lang="en-US" dirty="0" err="1" smtClean="0"/>
              <a:t>dorazili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účet</a:t>
            </a:r>
            <a:r>
              <a:rPr lang="en-US" dirty="0" smtClean="0"/>
              <a:t> LL. </a:t>
            </a:r>
            <a:r>
              <a:rPr lang="en-US" dirty="0" err="1" smtClean="0"/>
              <a:t>Cesta</a:t>
            </a:r>
            <a:r>
              <a:rPr lang="en-US" dirty="0" smtClean="0"/>
              <a:t> </a:t>
            </a:r>
            <a:r>
              <a:rPr lang="en-US" dirty="0" err="1" smtClean="0"/>
              <a:t>peňazí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účet</a:t>
            </a:r>
            <a:r>
              <a:rPr lang="en-US" dirty="0" smtClean="0"/>
              <a:t> LL </a:t>
            </a:r>
            <a:r>
              <a:rPr lang="en-US" dirty="0" err="1" smtClean="0"/>
              <a:t>trvá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 smtClean="0"/>
              <a:t>prípade</a:t>
            </a:r>
            <a:r>
              <a:rPr lang="en-US" dirty="0" smtClean="0"/>
              <a:t> </a:t>
            </a:r>
            <a:r>
              <a:rPr lang="en-US" dirty="0" err="1" smtClean="0"/>
              <a:t>prevodu</a:t>
            </a:r>
            <a:r>
              <a:rPr lang="en-US" dirty="0" smtClean="0"/>
              <a:t> z </a:t>
            </a:r>
            <a:r>
              <a:rPr lang="en-US" dirty="0" err="1" smtClean="0"/>
              <a:t>účtu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účet</a:t>
            </a:r>
            <a:r>
              <a:rPr lang="en-US" dirty="0" smtClean="0"/>
              <a:t>,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platobných</a:t>
            </a:r>
            <a:r>
              <a:rPr lang="en-US" dirty="0" smtClean="0"/>
              <a:t> </a:t>
            </a:r>
            <a:r>
              <a:rPr lang="en-US" dirty="0" err="1" smtClean="0"/>
              <a:t>tlačidiel</a:t>
            </a:r>
            <a:r>
              <a:rPr lang="en-US" dirty="0" smtClean="0"/>
              <a:t> 1-2 </a:t>
            </a:r>
            <a:r>
              <a:rPr lang="en-US" dirty="0" err="1" smtClean="0"/>
              <a:t>dni</a:t>
            </a:r>
            <a:r>
              <a:rPr lang="en-US" dirty="0" smtClean="0"/>
              <a:t> a v </a:t>
            </a:r>
            <a:r>
              <a:rPr lang="en-US" dirty="0" err="1" smtClean="0"/>
              <a:t>prípade</a:t>
            </a:r>
            <a:r>
              <a:rPr lang="en-US" dirty="0" smtClean="0"/>
              <a:t> </a:t>
            </a:r>
            <a:r>
              <a:rPr lang="en-US" dirty="0" err="1" smtClean="0"/>
              <a:t>platby</a:t>
            </a:r>
            <a:r>
              <a:rPr lang="en-US" dirty="0" smtClean="0"/>
              <a:t> </a:t>
            </a:r>
            <a:r>
              <a:rPr lang="en-US" dirty="0" err="1" smtClean="0"/>
              <a:t>kartou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14 </a:t>
            </a:r>
            <a:r>
              <a:rPr lang="en-US" dirty="0" err="1" smtClean="0"/>
              <a:t>dní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271352" y="1833797"/>
            <a:ext cx="3305744" cy="1840947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4130E"/>
                </a:solidFill>
              </a:rPr>
              <a:t>DAR</a:t>
            </a:r>
            <a:endParaRPr lang="en-US" dirty="0">
              <a:solidFill>
                <a:srgbClr val="94130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4329" y="1833797"/>
            <a:ext cx="3305744" cy="1840947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4130E"/>
                </a:solidFill>
              </a:rPr>
              <a:t>SPRACOVA-NIE DARU BANKOU A ZASLANIE NA ÚČET LL</a:t>
            </a:r>
          </a:p>
        </p:txBody>
      </p:sp>
      <p:sp>
        <p:nvSpPr>
          <p:cNvPr id="6" name="Chevron 5"/>
          <p:cNvSpPr/>
          <p:nvPr/>
        </p:nvSpPr>
        <p:spPr>
          <a:xfrm>
            <a:off x="5668805" y="1833797"/>
            <a:ext cx="3305744" cy="1840947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4130E"/>
                </a:solidFill>
              </a:rPr>
              <a:t>ODOSLANIE PRIJATÝCH DAROV NA ÚČET MVO</a:t>
            </a:r>
            <a:endParaRPr lang="en-US" dirty="0">
              <a:solidFill>
                <a:srgbClr val="94130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3538" y="13691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Deň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243" y="136919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Deň</a:t>
            </a:r>
            <a:r>
              <a:rPr lang="en-US" dirty="0" smtClean="0"/>
              <a:t> 2. – 14.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0073" y="1369199"/>
            <a:ext cx="162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Každé</a:t>
            </a:r>
            <a:r>
              <a:rPr lang="en-US" dirty="0" smtClean="0"/>
              <a:t> 2 </a:t>
            </a:r>
            <a:r>
              <a:rPr lang="en-US" dirty="0" err="1" smtClean="0"/>
              <a:t>týždne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5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20" y="3374618"/>
            <a:ext cx="8355002" cy="3130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NAŠA MISIA:</a:t>
            </a:r>
          </a:p>
          <a:p>
            <a:pPr marL="0" indent="0">
              <a:buNone/>
            </a:pPr>
            <a:r>
              <a:rPr lang="en-US" sz="4000" dirty="0" err="1" smtClean="0"/>
              <a:t>Aktívne</a:t>
            </a:r>
            <a:r>
              <a:rPr lang="en-US" sz="4000" dirty="0" smtClean="0"/>
              <a:t> </a:t>
            </a:r>
            <a:r>
              <a:rPr lang="en-US" sz="4000" dirty="0" err="1"/>
              <a:t>prispievať</a:t>
            </a:r>
            <a:r>
              <a:rPr lang="en-US" sz="4000" dirty="0"/>
              <a:t> k </a:t>
            </a:r>
            <a:r>
              <a:rPr lang="en-US" sz="4000" dirty="0" err="1"/>
              <a:t>rozvoju</a:t>
            </a:r>
            <a:r>
              <a:rPr lang="en-US" sz="4000" dirty="0"/>
              <a:t> a </a:t>
            </a:r>
            <a:r>
              <a:rPr lang="en-US" sz="4000" dirty="0" err="1"/>
              <a:t>kultivácii</a:t>
            </a:r>
            <a:r>
              <a:rPr lang="en-US" sz="4000" dirty="0"/>
              <a:t> </a:t>
            </a:r>
            <a:r>
              <a:rPr lang="en-US" sz="4000" dirty="0" err="1"/>
              <a:t>darcovstva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Slovensku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cap="all" dirty="0" smtClean="0"/>
          </a:p>
        </p:txBody>
      </p:sp>
      <p:pic>
        <p:nvPicPr>
          <p:cNvPr id="4" name="Picture 3" descr="CPF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0" y="635000"/>
            <a:ext cx="2306695" cy="1905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006" y="440319"/>
            <a:ext cx="1830975" cy="18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Vaše</a:t>
            </a:r>
            <a:r>
              <a:rPr lang="en-US" dirty="0" smtClean="0"/>
              <a:t> </a:t>
            </a:r>
            <a:r>
              <a:rPr lang="en-US" dirty="0" err="1" smtClean="0"/>
              <a:t>prvé</a:t>
            </a:r>
            <a:r>
              <a:rPr lang="en-US" dirty="0" smtClean="0"/>
              <a:t> </a:t>
            </a:r>
            <a:r>
              <a:rPr lang="en-US" dirty="0" err="1" smtClean="0"/>
              <a:t>kroky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Registrácia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u="sng" dirty="0" err="1" smtClean="0"/>
              <a:t>www.darujme.sk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Schválenie</a:t>
            </a:r>
            <a:r>
              <a:rPr lang="en-US" dirty="0" smtClean="0"/>
              <a:t> </a:t>
            </a:r>
            <a:r>
              <a:rPr lang="en-US" dirty="0" err="1" smtClean="0"/>
              <a:t>registrácie</a:t>
            </a:r>
            <a:r>
              <a:rPr lang="en-US" dirty="0" smtClean="0"/>
              <a:t> “</a:t>
            </a:r>
            <a:r>
              <a:rPr lang="en-US" dirty="0" err="1" smtClean="0"/>
              <a:t>Radou</a:t>
            </a:r>
            <a:r>
              <a:rPr lang="en-US" dirty="0" smtClean="0"/>
              <a:t> </a:t>
            </a:r>
            <a:r>
              <a:rPr lang="en-US" dirty="0" err="1" smtClean="0"/>
              <a:t>DARUJME.sk</a:t>
            </a:r>
            <a:r>
              <a:rPr lang="en-US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Podpis</a:t>
            </a:r>
            <a:r>
              <a:rPr lang="en-US" dirty="0" smtClean="0"/>
              <a:t> </a:t>
            </a:r>
            <a:r>
              <a:rPr lang="en-US" dirty="0" err="1" smtClean="0"/>
              <a:t>zmluvy</a:t>
            </a:r>
            <a:r>
              <a:rPr lang="en-US" dirty="0" smtClean="0"/>
              <a:t> o </a:t>
            </a:r>
            <a:r>
              <a:rPr lang="en-US" dirty="0" err="1" smtClean="0"/>
              <a:t>spolupráci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Registrácia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u="sng" dirty="0" err="1" smtClean="0"/>
              <a:t>www.ludialudom.sk</a:t>
            </a:r>
            <a:r>
              <a:rPr lang="en-US" dirty="0" smtClean="0"/>
              <a:t> (</a:t>
            </a:r>
            <a:r>
              <a:rPr lang="en-US" dirty="0" err="1" smtClean="0"/>
              <a:t>presný</a:t>
            </a:r>
            <a:r>
              <a:rPr lang="en-US" dirty="0" smtClean="0"/>
              <a:t> </a:t>
            </a:r>
            <a:r>
              <a:rPr lang="en-US" dirty="0" err="1" smtClean="0"/>
              <a:t>postup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/>
              <a:t> </a:t>
            </a:r>
            <a:r>
              <a:rPr lang="en-US" u="sng" dirty="0" err="1"/>
              <a:t>darujme.tumblr.com</a:t>
            </a:r>
            <a:r>
              <a:rPr lang="en-US" u="sng" dirty="0"/>
              <a:t>/</a:t>
            </a:r>
            <a:r>
              <a:rPr lang="en-US" u="sng" dirty="0" err="1"/>
              <a:t>registracia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DARUJME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</a:t>
            </a:r>
            <a:r>
              <a:rPr lang="en-US" dirty="0" err="1" smtClean="0"/>
              <a:t>aktivuje</a:t>
            </a:r>
            <a:r>
              <a:rPr lang="en-US" dirty="0" smtClean="0"/>
              <a:t> </a:t>
            </a:r>
            <a:r>
              <a:rPr lang="en-US" dirty="0" err="1" smtClean="0"/>
              <a:t>prístup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u="sng" dirty="0" err="1" smtClean="0"/>
              <a:t>moje.darujme.sk</a:t>
            </a:r>
            <a:r>
              <a:rPr lang="en-US" dirty="0" smtClean="0"/>
              <a:t> a </a:t>
            </a:r>
            <a:r>
              <a:rPr lang="en-US" dirty="0" err="1" smtClean="0"/>
              <a:t>emailom</a:t>
            </a:r>
            <a:r>
              <a:rPr lang="en-US" dirty="0" smtClean="0"/>
              <a:t> </a:t>
            </a:r>
            <a:r>
              <a:rPr lang="en-US" dirty="0" err="1" smtClean="0"/>
              <a:t>obdržíte</a:t>
            </a:r>
            <a:r>
              <a:rPr lang="en-US" dirty="0" smtClean="0"/>
              <a:t> </a:t>
            </a:r>
            <a:r>
              <a:rPr lang="en-US" dirty="0" err="1" smtClean="0"/>
              <a:t>prístupové</a:t>
            </a:r>
            <a:r>
              <a:rPr lang="en-US" dirty="0" smtClean="0"/>
              <a:t> </a:t>
            </a:r>
            <a:r>
              <a:rPr lang="en-US" dirty="0" err="1" smtClean="0"/>
              <a:t>údaje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Absolvujete</a:t>
            </a:r>
            <a:r>
              <a:rPr lang="en-US" dirty="0" smtClean="0"/>
              <a:t> </a:t>
            </a:r>
            <a:r>
              <a:rPr lang="en-US" dirty="0" err="1" smtClean="0"/>
              <a:t>toto</a:t>
            </a:r>
            <a:r>
              <a:rPr lang="en-US" dirty="0" smtClean="0"/>
              <a:t> </a:t>
            </a:r>
            <a:r>
              <a:rPr lang="en-US" dirty="0" err="1" smtClean="0"/>
              <a:t>školenie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Spĺňate</a:t>
            </a:r>
            <a:r>
              <a:rPr lang="en-US" dirty="0" smtClean="0"/>
              <a:t> </a:t>
            </a:r>
            <a:r>
              <a:rPr lang="en-US" dirty="0" err="1" smtClean="0"/>
              <a:t>kritériá</a:t>
            </a:r>
            <a:r>
              <a:rPr lang="en-US" dirty="0" smtClean="0"/>
              <a:t>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Nezisková</a:t>
            </a:r>
            <a:r>
              <a:rPr lang="en-US" dirty="0" smtClean="0"/>
              <a:t> </a:t>
            </a:r>
            <a:r>
              <a:rPr lang="en-US" dirty="0" err="1" smtClean="0"/>
              <a:t>právna</a:t>
            </a:r>
            <a:r>
              <a:rPr lang="en-US" dirty="0" smtClean="0"/>
              <a:t> forma.</a:t>
            </a:r>
          </a:p>
          <a:p>
            <a:r>
              <a:rPr lang="en-US" dirty="0" err="1" smtClean="0"/>
              <a:t>Pravidelne</a:t>
            </a:r>
            <a:r>
              <a:rPr lang="en-US" dirty="0" smtClean="0"/>
              <a:t> </a:t>
            </a:r>
            <a:r>
              <a:rPr lang="en-US" dirty="0" err="1" smtClean="0"/>
              <a:t>vydávaná</a:t>
            </a:r>
            <a:r>
              <a:rPr lang="en-US" dirty="0" smtClean="0"/>
              <a:t> a </a:t>
            </a:r>
            <a:r>
              <a:rPr lang="en-US" u="sng" dirty="0" err="1" smtClean="0"/>
              <a:t>zverejňovaná</a:t>
            </a:r>
            <a:r>
              <a:rPr lang="en-US" dirty="0" smtClean="0"/>
              <a:t> </a:t>
            </a:r>
            <a:r>
              <a:rPr lang="en-US" dirty="0" err="1" smtClean="0"/>
              <a:t>výročná</a:t>
            </a:r>
            <a:r>
              <a:rPr lang="en-US" dirty="0" smtClean="0"/>
              <a:t> </a:t>
            </a:r>
            <a:r>
              <a:rPr lang="en-US" dirty="0" err="1" smtClean="0"/>
              <a:t>správa</a:t>
            </a:r>
            <a:r>
              <a:rPr lang="en-US" dirty="0" smtClean="0"/>
              <a:t>, </a:t>
            </a:r>
            <a:r>
              <a:rPr lang="en-US" dirty="0" err="1" smtClean="0"/>
              <a:t>ktorej</a:t>
            </a:r>
            <a:r>
              <a:rPr lang="en-US" dirty="0" smtClean="0"/>
              <a:t> </a:t>
            </a:r>
            <a:r>
              <a:rPr lang="en-US" dirty="0" err="1" smtClean="0"/>
              <a:t>súčasťou</a:t>
            </a:r>
            <a:r>
              <a:rPr lang="en-US" dirty="0" smtClean="0"/>
              <a:t> je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u="sng" dirty="0" err="1" smtClean="0"/>
              <a:t>finančná</a:t>
            </a:r>
            <a:r>
              <a:rPr lang="en-US" u="sng" dirty="0" smtClean="0"/>
              <a:t> </a:t>
            </a:r>
            <a:r>
              <a:rPr lang="en-US" u="sng" dirty="0" err="1" smtClean="0"/>
              <a:t>správa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Vlastný</a:t>
            </a:r>
            <a:r>
              <a:rPr lang="en-US" dirty="0" smtClean="0"/>
              <a:t> web.</a:t>
            </a:r>
          </a:p>
          <a:p>
            <a:r>
              <a:rPr lang="en-US" dirty="0" err="1" smtClean="0"/>
              <a:t>Schválenie</a:t>
            </a:r>
            <a:r>
              <a:rPr lang="en-US" dirty="0" smtClean="0"/>
              <a:t> </a:t>
            </a:r>
            <a:r>
              <a:rPr lang="en-US" dirty="0" err="1" smtClean="0"/>
              <a:t>Radou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Podpísanie</a:t>
            </a:r>
            <a:r>
              <a:rPr lang="en-US" dirty="0" smtClean="0"/>
              <a:t> </a:t>
            </a:r>
            <a:r>
              <a:rPr lang="en-US" dirty="0" err="1" smtClean="0"/>
              <a:t>zmluvy</a:t>
            </a:r>
            <a:r>
              <a:rPr lang="en-US" dirty="0" smtClean="0"/>
              <a:t> a </a:t>
            </a:r>
            <a:r>
              <a:rPr lang="en-US" dirty="0" err="1" smtClean="0"/>
              <a:t>súhlas</a:t>
            </a:r>
            <a:r>
              <a:rPr lang="en-US" dirty="0" smtClean="0"/>
              <a:t> s: </a:t>
            </a:r>
          </a:p>
          <a:p>
            <a:pPr lvl="1"/>
            <a:r>
              <a:rPr lang="en-US" dirty="0" err="1" smtClean="0"/>
              <a:t>podmienkami</a:t>
            </a:r>
            <a:r>
              <a:rPr lang="en-US" dirty="0" smtClean="0"/>
              <a:t> </a:t>
            </a:r>
            <a:r>
              <a:rPr lang="en-US" dirty="0" err="1" smtClean="0"/>
              <a:t>používania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kódexom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1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Kľúče</a:t>
            </a:r>
            <a:r>
              <a:rPr lang="en-US" dirty="0" smtClean="0"/>
              <a:t> k </a:t>
            </a:r>
            <a:r>
              <a:rPr lang="en-US" dirty="0" err="1" smtClean="0"/>
              <a:t>úspechu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Poctivá</a:t>
            </a:r>
            <a:r>
              <a:rPr lang="en-US" dirty="0" smtClean="0"/>
              <a:t> </a:t>
            </a:r>
            <a:r>
              <a:rPr lang="en-US" dirty="0" err="1" smtClean="0"/>
              <a:t>práca</a:t>
            </a:r>
            <a:r>
              <a:rPr lang="en-US" dirty="0" smtClean="0"/>
              <a:t> s </a:t>
            </a:r>
            <a:r>
              <a:rPr lang="en-US" dirty="0" err="1" smtClean="0"/>
              <a:t>darcami</a:t>
            </a:r>
            <a:r>
              <a:rPr lang="en-US" dirty="0" smtClean="0"/>
              <a:t> (</a:t>
            </a:r>
            <a:r>
              <a:rPr lang="en-US" dirty="0" err="1" smtClean="0"/>
              <a:t>komunikácia</a:t>
            </a:r>
            <a:r>
              <a:rPr lang="en-US" dirty="0" smtClean="0"/>
              <a:t> s </a:t>
            </a:r>
            <a:r>
              <a:rPr lang="en-US" dirty="0" err="1" smtClean="0"/>
              <a:t>neúspešnými</a:t>
            </a:r>
            <a:r>
              <a:rPr lang="en-US" dirty="0" smtClean="0"/>
              <a:t> </a:t>
            </a:r>
            <a:r>
              <a:rPr lang="en-US" dirty="0" err="1" smtClean="0"/>
              <a:t>darcami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Elán</a:t>
            </a:r>
            <a:r>
              <a:rPr lang="en-US" dirty="0" smtClean="0"/>
              <a:t>, </a:t>
            </a:r>
            <a:r>
              <a:rPr lang="en-US" dirty="0" err="1" smtClean="0"/>
              <a:t>nasadenie</a:t>
            </a:r>
            <a:r>
              <a:rPr lang="en-US" dirty="0" smtClean="0"/>
              <a:t> a </a:t>
            </a:r>
            <a:r>
              <a:rPr lang="en-US" dirty="0" err="1" smtClean="0"/>
              <a:t>presvedčenie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vaša</a:t>
            </a:r>
            <a:r>
              <a:rPr lang="en-US" dirty="0" smtClean="0"/>
              <a:t> </a:t>
            </a:r>
            <a:r>
              <a:rPr lang="en-US" dirty="0" err="1" smtClean="0"/>
              <a:t>práca</a:t>
            </a:r>
            <a:r>
              <a:rPr lang="en-US" dirty="0" smtClean="0"/>
              <a:t> </a:t>
            </a:r>
            <a:r>
              <a:rPr lang="en-US" dirty="0" err="1" smtClean="0"/>
              <a:t>zaslúži</a:t>
            </a:r>
            <a:r>
              <a:rPr lang="en-US" dirty="0" smtClean="0"/>
              <a:t> </a:t>
            </a:r>
            <a:r>
              <a:rPr lang="en-US" dirty="0" err="1" smtClean="0"/>
              <a:t>podporu</a:t>
            </a:r>
            <a:r>
              <a:rPr lang="en-US" dirty="0" smtClean="0"/>
              <a:t> </a:t>
            </a:r>
            <a:r>
              <a:rPr lang="en-US" dirty="0" err="1" smtClean="0"/>
              <a:t>verejnosti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Dobrá</a:t>
            </a:r>
            <a:r>
              <a:rPr lang="en-US" dirty="0" smtClean="0"/>
              <a:t> (</a:t>
            </a:r>
            <a:r>
              <a:rPr lang="en-US" dirty="0" err="1" smtClean="0"/>
              <a:t>úprimná</a:t>
            </a:r>
            <a:r>
              <a:rPr lang="en-US" dirty="0" smtClean="0"/>
              <a:t>, </a:t>
            </a:r>
            <a:r>
              <a:rPr lang="en-US" dirty="0" err="1" smtClean="0"/>
              <a:t>presvedčivá</a:t>
            </a:r>
            <a:r>
              <a:rPr lang="en-US" dirty="0" smtClean="0"/>
              <a:t>, </a:t>
            </a:r>
            <a:r>
              <a:rPr lang="en-US" dirty="0" err="1" smtClean="0"/>
              <a:t>slušná</a:t>
            </a:r>
            <a:r>
              <a:rPr lang="en-US" dirty="0" smtClean="0"/>
              <a:t>…) </a:t>
            </a:r>
            <a:r>
              <a:rPr lang="en-US" dirty="0" err="1" smtClean="0"/>
              <a:t>komunikácia</a:t>
            </a:r>
            <a:r>
              <a:rPr lang="en-US" dirty="0" smtClean="0"/>
              <a:t> s </a:t>
            </a:r>
            <a:r>
              <a:rPr lang="en-US" dirty="0" err="1" smtClean="0"/>
              <a:t>potenciálnymi</a:t>
            </a:r>
            <a:r>
              <a:rPr lang="en-US" dirty="0" smtClean="0"/>
              <a:t> a </a:t>
            </a:r>
            <a:r>
              <a:rPr lang="en-US" dirty="0" err="1" smtClean="0"/>
              <a:t>existujúcimi</a:t>
            </a:r>
            <a:r>
              <a:rPr lang="en-US" dirty="0" smtClean="0"/>
              <a:t> </a:t>
            </a:r>
            <a:r>
              <a:rPr lang="en-US" dirty="0" err="1" smtClean="0"/>
              <a:t>darcami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Budovanie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okruhu</a:t>
            </a:r>
            <a:r>
              <a:rPr lang="en-US" dirty="0" smtClean="0"/>
              <a:t> </a:t>
            </a:r>
            <a:r>
              <a:rPr lang="en-US" dirty="0" err="1" smtClean="0"/>
              <a:t>fanúšikov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err="1" smtClean="0"/>
              <a:t>sociálne</a:t>
            </a:r>
            <a:r>
              <a:rPr lang="en-US" dirty="0" smtClean="0"/>
              <a:t> </a:t>
            </a:r>
            <a:r>
              <a:rPr lang="en-US" dirty="0" err="1" smtClean="0"/>
              <a:t>siete</a:t>
            </a:r>
            <a:r>
              <a:rPr lang="en-US" dirty="0" smtClean="0"/>
              <a:t> a </a:t>
            </a:r>
            <a:r>
              <a:rPr lang="en-US" dirty="0" err="1" smtClean="0"/>
              <a:t>newslettre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 smtClean="0"/>
              <a:t>požiadať</a:t>
            </a:r>
            <a:r>
              <a:rPr lang="en-US" dirty="0" smtClean="0"/>
              <a:t> o </a:t>
            </a:r>
            <a:r>
              <a:rPr lang="en-US" dirty="0" err="1" smtClean="0"/>
              <a:t>dar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1" r="3392" b="3555"/>
          <a:stretch/>
        </p:blipFill>
        <p:spPr>
          <a:xfrm>
            <a:off x="4187801" y="1276426"/>
            <a:ext cx="5290430" cy="4438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311" b="3231"/>
          <a:stretch/>
        </p:blipFill>
        <p:spPr>
          <a:xfrm>
            <a:off x="-623896" y="1276428"/>
            <a:ext cx="5693064" cy="44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38" r="4660"/>
          <a:stretch/>
        </p:blipFill>
        <p:spPr>
          <a:xfrm>
            <a:off x="0" y="1121482"/>
            <a:ext cx="9144000" cy="57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362" y="4445368"/>
            <a:ext cx="5636438" cy="2131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DARUJME.sk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Centrum pre </a:t>
            </a:r>
            <a:r>
              <a:rPr lang="en-US" sz="2000" dirty="0" err="1" smtClean="0"/>
              <a:t>filantropiu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info@darujme.sk </a:t>
            </a:r>
          </a:p>
          <a:p>
            <a:pPr marL="0" indent="0">
              <a:buNone/>
            </a:pPr>
            <a:r>
              <a:rPr lang="en-US" sz="2000" dirty="0" err="1" smtClean="0"/>
              <a:t>www.cpf.sk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www.darujme.sk</a:t>
            </a:r>
            <a:endParaRPr lang="en-US" sz="2000" dirty="0" smtClean="0"/>
          </a:p>
        </p:txBody>
      </p:sp>
      <p:pic>
        <p:nvPicPr>
          <p:cNvPr id="5" name="Picture 4" descr="CPF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2" y="4547428"/>
            <a:ext cx="2306695" cy="19051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68930" y="4626811"/>
            <a:ext cx="0" cy="1825776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145510" y="3757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tartla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3" y="1726214"/>
            <a:ext cx="2818794" cy="2176109"/>
          </a:xfrm>
          <a:prstGeom prst="rect">
            <a:avLst/>
          </a:prstGeom>
        </p:spPr>
      </p:pic>
      <p:pic>
        <p:nvPicPr>
          <p:cNvPr id="7" name="Picture 6" descr="logo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17" y="1519384"/>
            <a:ext cx="4402687" cy="238293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297" y="4627747"/>
            <a:ext cx="1999579" cy="1637019"/>
          </a:xfrm>
          <a:prstGeom prst="rect">
            <a:avLst/>
          </a:prstGeom>
          <a:effectLst>
            <a:outerShdw blurRad="165100" dir="2700000" sx="93000" sy="93000" algn="tl" rotWithShape="0">
              <a:schemeClr val="tx1">
                <a:alpha val="5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8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Prečo</a:t>
            </a:r>
            <a:r>
              <a:rPr lang="en-US" dirty="0" smtClean="0"/>
              <a:t> on-line </a:t>
            </a:r>
            <a:r>
              <a:rPr lang="en-US" dirty="0" err="1" smtClean="0"/>
              <a:t>darcovstvo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6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SMSky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anonymné</a:t>
            </a:r>
            <a:r>
              <a:rPr lang="en-US" dirty="0" smtClean="0"/>
              <a:t> </a:t>
            </a:r>
            <a:r>
              <a:rPr lang="en-US" dirty="0" err="1" smtClean="0"/>
              <a:t>dary</a:t>
            </a:r>
            <a:endParaRPr lang="en-US" dirty="0" smtClean="0"/>
          </a:p>
          <a:p>
            <a:pPr lvl="1"/>
            <a:r>
              <a:rPr lang="en-US" dirty="0" err="1" smtClean="0"/>
              <a:t>obmedzená</a:t>
            </a:r>
            <a:r>
              <a:rPr lang="en-US" dirty="0" smtClean="0"/>
              <a:t> </a:t>
            </a:r>
            <a:r>
              <a:rPr lang="en-US" dirty="0" err="1" smtClean="0"/>
              <a:t>výška</a:t>
            </a:r>
            <a:r>
              <a:rPr lang="en-US" dirty="0" smtClean="0"/>
              <a:t> </a:t>
            </a:r>
            <a:r>
              <a:rPr lang="en-US" dirty="0" err="1" smtClean="0"/>
              <a:t>daru</a:t>
            </a:r>
            <a:r>
              <a:rPr lang="en-US" dirty="0" smtClean="0"/>
              <a:t> (2, 4 </a:t>
            </a:r>
            <a:r>
              <a:rPr lang="en-US" dirty="0" err="1" smtClean="0"/>
              <a:t>či</a:t>
            </a:r>
            <a:r>
              <a:rPr lang="en-US" dirty="0" smtClean="0"/>
              <a:t> 5 euro)</a:t>
            </a:r>
          </a:p>
          <a:p>
            <a:r>
              <a:rPr lang="en-US" dirty="0" err="1" smtClean="0"/>
              <a:t>Pokladničky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anonymné</a:t>
            </a:r>
            <a:r>
              <a:rPr lang="en-US" dirty="0" smtClean="0"/>
              <a:t> </a:t>
            </a:r>
            <a:r>
              <a:rPr lang="en-US" dirty="0" err="1" smtClean="0"/>
              <a:t>dary</a:t>
            </a:r>
            <a:endParaRPr lang="en-US" dirty="0" smtClean="0"/>
          </a:p>
          <a:p>
            <a:pPr lvl="1"/>
            <a:r>
              <a:rPr lang="en-US" dirty="0" err="1" smtClean="0"/>
              <a:t>jednorazový</a:t>
            </a:r>
            <a:r>
              <a:rPr lang="en-US" dirty="0" smtClean="0"/>
              <a:t> </a:t>
            </a:r>
            <a:r>
              <a:rPr lang="en-US" dirty="0" err="1" smtClean="0"/>
              <a:t>príspevok</a:t>
            </a:r>
            <a:endParaRPr lang="en-US" dirty="0" smtClean="0"/>
          </a:p>
          <a:p>
            <a:r>
              <a:rPr lang="en-US" dirty="0" smtClean="0"/>
              <a:t>Direct mail?</a:t>
            </a:r>
          </a:p>
          <a:p>
            <a:pPr lvl="1"/>
            <a:r>
              <a:rPr lang="en-US" dirty="0" err="1" smtClean="0"/>
              <a:t>reagujú</a:t>
            </a:r>
            <a:r>
              <a:rPr lang="en-US" dirty="0" smtClean="0"/>
              <a:t> </a:t>
            </a:r>
            <a:r>
              <a:rPr lang="en-US" dirty="0" err="1" smtClean="0"/>
              <a:t>naň</a:t>
            </a:r>
            <a:r>
              <a:rPr lang="en-US" dirty="0" smtClean="0"/>
              <a:t> </a:t>
            </a:r>
            <a:r>
              <a:rPr lang="en-US" dirty="0" err="1" smtClean="0"/>
              <a:t>hlavne</a:t>
            </a:r>
            <a:r>
              <a:rPr lang="en-US" dirty="0" smtClean="0"/>
              <a:t> </a:t>
            </a:r>
            <a:r>
              <a:rPr lang="en-US" dirty="0" err="1" smtClean="0"/>
              <a:t>staršie</a:t>
            </a:r>
            <a:r>
              <a:rPr lang="en-US" dirty="0" smtClean="0"/>
              <a:t> </a:t>
            </a:r>
            <a:r>
              <a:rPr lang="en-US" dirty="0" err="1" smtClean="0"/>
              <a:t>ročníky</a:t>
            </a:r>
            <a:endParaRPr lang="en-US" dirty="0" smtClean="0"/>
          </a:p>
          <a:p>
            <a:pPr lvl="1"/>
            <a:r>
              <a:rPr lang="en-US" dirty="0" err="1" smtClean="0"/>
              <a:t>jednorazové</a:t>
            </a:r>
            <a:r>
              <a:rPr lang="en-US" dirty="0" smtClean="0"/>
              <a:t> </a:t>
            </a:r>
            <a:r>
              <a:rPr lang="en-US" dirty="0" err="1" smtClean="0"/>
              <a:t>dary</a:t>
            </a:r>
            <a:endParaRPr lang="en-US" dirty="0" smtClean="0"/>
          </a:p>
          <a:p>
            <a:pPr lvl="1"/>
            <a:r>
              <a:rPr lang="en-US" dirty="0" err="1" smtClean="0"/>
              <a:t>finančná</a:t>
            </a:r>
            <a:r>
              <a:rPr lang="en-US" dirty="0" smtClean="0"/>
              <a:t> </a:t>
            </a:r>
            <a:r>
              <a:rPr lang="en-US" dirty="0" err="1" smtClean="0"/>
              <a:t>náročnosť</a:t>
            </a:r>
            <a:endParaRPr lang="en-US" dirty="0" smtClean="0"/>
          </a:p>
          <a:p>
            <a:pPr lvl="1"/>
            <a:r>
              <a:rPr lang="en-US" dirty="0" err="1" smtClean="0"/>
              <a:t>nižší</a:t>
            </a:r>
            <a:r>
              <a:rPr lang="en-US" dirty="0" smtClean="0"/>
              <a:t> </a:t>
            </a:r>
            <a:r>
              <a:rPr lang="en-US" dirty="0" err="1" smtClean="0"/>
              <a:t>priemerný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on-line</a:t>
            </a:r>
          </a:p>
          <a:p>
            <a:pPr lvl="1"/>
            <a:r>
              <a:rPr lang="en-US" dirty="0" err="1" smtClean="0"/>
              <a:t>nutné</a:t>
            </a:r>
            <a:r>
              <a:rPr lang="en-US" dirty="0" smtClean="0"/>
              <a:t> know how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6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40643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Darcovstvo</a:t>
            </a:r>
            <a:r>
              <a:rPr lang="en-US" sz="8000" dirty="0" smtClean="0"/>
              <a:t> v online </a:t>
            </a:r>
            <a:r>
              <a:rPr lang="en-US" sz="8000" dirty="0" err="1" smtClean="0"/>
              <a:t>priestore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341222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prináša</a:t>
            </a:r>
            <a:r>
              <a:rPr lang="en-US" dirty="0" smtClean="0"/>
              <a:t> </a:t>
            </a:r>
            <a:r>
              <a:rPr lang="en-US" dirty="0" err="1" smtClean="0"/>
              <a:t>darujme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nímka obrazovky 2014-09-19 o 13.1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3" y="0"/>
            <a:ext cx="8374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ka obrazovky 2014-12-10 o 16.4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39590" y="838017"/>
            <a:ext cx="1950895" cy="9165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895231" y="1014787"/>
            <a:ext cx="890341" cy="6416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7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ímka obrazovky 2014-12-10 o 16.37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" b="4017"/>
          <a:stretch/>
        </p:blipFill>
        <p:spPr>
          <a:xfrm>
            <a:off x="0" y="-1"/>
            <a:ext cx="91563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prináša</a:t>
            </a:r>
            <a:r>
              <a:rPr lang="en-US" dirty="0" smtClean="0"/>
              <a:t> </a:t>
            </a:r>
            <a:r>
              <a:rPr lang="en-US" dirty="0" err="1" smtClean="0"/>
              <a:t>darujme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Divé maky  o.z.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0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41120</TotalTime>
  <Words>465</Words>
  <Application>Microsoft Macintosh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</vt:lpstr>
      <vt:lpstr>PowerPoint Presentation</vt:lpstr>
      <vt:lpstr>PowerPoint Presentation</vt:lpstr>
      <vt:lpstr>PowerPoint Presentation</vt:lpstr>
      <vt:lpstr>Prečo on-line darcovstvo</vt:lpstr>
      <vt:lpstr>Darcovstvo v online priestore</vt:lpstr>
      <vt:lpstr>Čo prináša darujme?</vt:lpstr>
      <vt:lpstr>PowerPoint Presentation</vt:lpstr>
      <vt:lpstr>PowerPoint Presentation</vt:lpstr>
      <vt:lpstr>Čo prináša darujme?</vt:lpstr>
      <vt:lpstr>PowerPoint Presentation</vt:lpstr>
      <vt:lpstr>PowerPoint Presentation</vt:lpstr>
      <vt:lpstr>PowerPoint Presentation</vt:lpstr>
      <vt:lpstr>Použitie v praxi…</vt:lpstr>
      <vt:lpstr>Základné princípy DARUJME</vt:lpstr>
      <vt:lpstr>DARUJME ponúka</vt:lpstr>
      <vt:lpstr>Prehľad</vt:lpstr>
      <vt:lpstr>PowerPoint Presentation</vt:lpstr>
      <vt:lpstr>Ako to funguje</vt:lpstr>
      <vt:lpstr>Ako chodia peniaze</vt:lpstr>
      <vt:lpstr>Vaše prvé kroky</vt:lpstr>
      <vt:lpstr>Spĺňate kritériá? </vt:lpstr>
      <vt:lpstr>Kľúče k úspechu</vt:lpstr>
      <vt:lpstr>PowerPoint Presentation</vt:lpstr>
      <vt:lpstr>PowerPoint Presentation</vt:lpstr>
      <vt:lpstr>PowerPoint Presentation</vt:lpstr>
    </vt:vector>
  </TitlesOfParts>
  <Company>CPF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+ľščťžýáíéŤ</dc:title>
  <dc:creator>Igor Polakovic</dc:creator>
  <cp:lastModifiedBy>I P</cp:lastModifiedBy>
  <cp:revision>407</cp:revision>
  <cp:lastPrinted>2013-03-27T13:40:00Z</cp:lastPrinted>
  <dcterms:created xsi:type="dcterms:W3CDTF">2013-03-11T20:56:59Z</dcterms:created>
  <dcterms:modified xsi:type="dcterms:W3CDTF">2016-04-01T15:20:04Z</dcterms:modified>
</cp:coreProperties>
</file>